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Helvetica Neue"/>
      <p:regular r:id="rId32"/>
      <p:bold r:id="rId33"/>
      <p:italic r:id="rId34"/>
      <p:boldItalic r:id="rId35"/>
    </p:embeddedFont>
    <p:embeddedFont>
      <p:font typeface="Roboto Light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4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4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7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9.xml"/><Relationship Id="rId37" Type="http://schemas.openxmlformats.org/officeDocument/2006/relationships/font" Target="fonts/RobotoLight-bold.fntdata"/><Relationship Id="rId14" Type="http://schemas.openxmlformats.org/officeDocument/2006/relationships/slide" Target="slides/slide8.xml"/><Relationship Id="rId36" Type="http://schemas.openxmlformats.org/officeDocument/2006/relationships/font" Target="fonts/RobotoLight-regular.fntdata"/><Relationship Id="rId17" Type="http://schemas.openxmlformats.org/officeDocument/2006/relationships/slide" Target="slides/slide11.xml"/><Relationship Id="rId39" Type="http://schemas.openxmlformats.org/officeDocument/2006/relationships/font" Target="fonts/Roboto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3-23T00:57:58.120">
    <p:pos x="6000" y="0"/>
    <p:text>Add the reason why this happen? 土地公has been registered in the system dictionary before 公有. 
-Yang, Anlin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8-03-23T00:57:58.120">
    <p:pos x="6000" y="0"/>
    <p:text>coin example
-Yang, Anlin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8-03-23T00:57:58.123">
    <p:pos x="6000" y="0"/>
    <p:text>explain "unsupervised"
-Yang, Anlin</p:text>
  </p:cm>
  <p:cm authorId="0" idx="4" dt="2018-03-23T00:57:58.124">
    <p:pos x="6000" y="100"/>
    <p:text>collections of words are shown in blue rectangles, algorithms are in red diamonds, and text-related materials and tools are highlighted in green.
-Yang, Anlin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5" dt="2018-03-23T00:57:58.121">
    <p:pos x="6000" y="0"/>
    <p:text>collections of words are shown in blue rectangles, algorithms are in red diamonds, and text-related materials and tools are highlighted in green.
-Yang, Anlin</p:text>
  </p:cm>
  <p:cm authorId="0" idx="6" dt="2018-03-23T00:57:58.120">
    <p:pos x="6000" y="100"/>
    <p:text>explain "unsupervised"
-Yang, Anlin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7" dt="2018-03-23T00:57:58.117">
    <p:pos x="6000" y="0"/>
    <p:text>collections of words are shown in blue rectangles, algorithms are in red diamonds, and text-related materials and tools are highlighted in green.
-Yang, Anlin</p:text>
  </p:cm>
  <p:cm authorId="0" idx="8" dt="2018-03-23T00:57:58.117">
    <p:pos x="6000" y="100"/>
    <p:text>explain "unsupervised"
-Yang, Anlin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9" dt="2018-03-23T00:57:58.116">
    <p:pos x="6000" y="0"/>
    <p:text>collections of words are shown in blue rectangles, algorithms are in red diamonds, and text-related materials and tools are highlighted in green.
-Yang, Anlin</p:text>
  </p:cm>
  <p:cm authorId="0" idx="10" dt="2018-03-23T00:57:58.115">
    <p:pos x="6000" y="100"/>
    <p:text>ranking intervetion: decide, discard
-Yang, Anlin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1" dt="2018-03-23T00:57:58.118">
    <p:pos x="6000" y="0"/>
    <p:text>collections of words are shown in blue rectangles, algorithms are in red diamonds, and text-related materials and tools are highlighted in green.
-Yang, Anlin</p:text>
  </p:cm>
  <p:cm authorId="0" idx="12" dt="2018-03-23T00:57:58.118">
    <p:pos x="6000" y="100"/>
    <p:text>explain "unsupervised"
-Yang, Anlin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hand: RDA, the other hand: original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hand: RDA, the other hand: original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Universally: important, but share some data. After, my challenges and choices on 2 aspects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hand: RDA, the other hand: original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hand: RDA, the other hand: original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0" y="3812977"/>
            <a:ext cx="12192000" cy="25360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3" type="body"/>
          </p:nvPr>
        </p:nvSpPr>
        <p:spPr>
          <a:xfrm rot="10800000">
            <a:off x="535780" y="5357810"/>
            <a:ext cx="11132347" cy="6"/>
          </a:xfrm>
          <a:prstGeom prst="rect">
            <a:avLst/>
          </a:prstGeom>
          <a:noFill/>
          <a:ln cap="rnd" cmpd="sng" w="38100">
            <a:solidFill>
              <a:srgbClr val="74767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/>
          <a:lstStyle>
            <a:lvl1pPr indent="-30988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Char char="•"/>
              <a:defRPr b="0" i="0" sz="128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535782" y="3911204"/>
            <a:ext cx="11120439" cy="15537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8500"/>
              <a:buFont typeface="Calibri"/>
              <a:buNone/>
              <a:defRPr b="0" i="0" sz="8500" u="none" cap="none" strike="noStrike">
                <a:solidFill>
                  <a:srgbClr val="5C5C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4" type="body"/>
          </p:nvPr>
        </p:nvSpPr>
        <p:spPr>
          <a:xfrm>
            <a:off x="535781" y="5393531"/>
            <a:ext cx="11120439" cy="8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11351694" y="6447149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BCBC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BCBC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BCBC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BCBC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BCBC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BCBC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BCBC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BCBC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BCBC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2389718" y="4800600"/>
            <a:ext cx="731520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2389718" y="612775"/>
            <a:ext cx="731520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2389718" y="5367338"/>
            <a:ext cx="7315204" cy="8048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8839200" y="274639"/>
            <a:ext cx="2743200" cy="58515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09600" y="274639"/>
            <a:ext cx="8026400" cy="5851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pic"/>
          </p:nvPr>
        </p:nvSpPr>
        <p:spPr>
          <a:xfrm>
            <a:off x="0" y="0"/>
            <a:ext cx="60364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584156" y="1107280"/>
            <a:ext cx="5060160" cy="1273"/>
          </a:xfrm>
          <a:prstGeom prst="rect">
            <a:avLst/>
          </a:prstGeom>
          <a:noFill/>
          <a:ln cap="rnd" cmpd="sng" w="38100">
            <a:solidFill>
              <a:srgbClr val="74767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6584156" y="508990"/>
            <a:ext cx="5060160" cy="508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6584156" y="1268013"/>
            <a:ext cx="5060160" cy="5080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pic"/>
          </p:nvPr>
        </p:nvSpPr>
        <p:spPr>
          <a:xfrm>
            <a:off x="0" y="0"/>
            <a:ext cx="60364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584156" y="1107281"/>
            <a:ext cx="5060157" cy="1271"/>
          </a:xfrm>
          <a:prstGeom prst="rect">
            <a:avLst/>
          </a:prstGeom>
          <a:noFill/>
          <a:ln cap="rnd" cmpd="sng" w="38100">
            <a:solidFill>
              <a:srgbClr val="74767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6584156" y="508992"/>
            <a:ext cx="5060157" cy="508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6584156" y="1268015"/>
            <a:ext cx="5060157" cy="5080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标题幻灯片">
  <p:cSld name="1_标题幻灯片"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467172" y="334455"/>
            <a:ext cx="5643668" cy="586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1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11207669" y="6094894"/>
            <a:ext cx="678787" cy="586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1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/>
          <p:nvPr/>
        </p:nvSpPr>
        <p:spPr>
          <a:xfrm>
            <a:off x="467171" y="273498"/>
            <a:ext cx="1800314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0" y="3812977"/>
            <a:ext cx="12192000" cy="25360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 rot="10800000">
            <a:off x="535780" y="5357810"/>
            <a:ext cx="11132347" cy="6"/>
          </a:xfrm>
          <a:prstGeom prst="rect">
            <a:avLst/>
          </a:prstGeom>
          <a:noFill/>
          <a:ln cap="rnd" cmpd="sng" w="38100">
            <a:solidFill>
              <a:srgbClr val="74767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/>
          <a:lstStyle>
            <a:lvl1pPr indent="-30988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2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535782" y="3911204"/>
            <a:ext cx="11120439" cy="15537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8500"/>
              <a:buFont typeface="Arial"/>
              <a:buNone/>
              <a:defRPr b="0" i="0" sz="85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4" type="body"/>
          </p:nvPr>
        </p:nvSpPr>
        <p:spPr>
          <a:xfrm>
            <a:off x="535781" y="5393531"/>
            <a:ext cx="11120439" cy="8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11351694" y="6447149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标题幻灯片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标题和内容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节标题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两项内容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较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仅标题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内容与标题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图片与标题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Shape 1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标题和竖排文本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竖排标题和文本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963084" y="2906713"/>
            <a:ext cx="10363201" cy="15001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6193368" y="1535113"/>
            <a:ext cx="5389033" cy="6397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609600" y="273050"/>
            <a:ext cx="4011088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609598" y="1435101"/>
            <a:ext cx="4011089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2.xml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3.xml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4.xml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5.xml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7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208" l="194" r="115" t="7974"/>
          <a:stretch/>
        </p:blipFill>
        <p:spPr>
          <a:xfrm>
            <a:off x="0" y="-3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idx="1" type="body"/>
          </p:nvPr>
        </p:nvSpPr>
        <p:spPr>
          <a:xfrm>
            <a:off x="0" y="3812977"/>
            <a:ext cx="12192000" cy="25360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>
            <p:ph idx="4" type="body"/>
          </p:nvPr>
        </p:nvSpPr>
        <p:spPr>
          <a:xfrm>
            <a:off x="1659468" y="5486399"/>
            <a:ext cx="10286999" cy="8661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687"/>
              <a:buFont typeface="Arial"/>
              <a:buNone/>
            </a:pPr>
            <a:r>
              <a:rPr b="0" i="0" lang="en-US" sz="1687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rPr>
              <a:t>Anlin Yang, East Asian Cataloging Librarian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>
                <a:srgbClr val="747676"/>
              </a:buClr>
              <a:buSzPts val="1687"/>
              <a:buFont typeface="Arial"/>
              <a:buNone/>
            </a:pPr>
            <a:r>
              <a:rPr b="0" i="0" lang="en-US" sz="1687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rPr>
              <a:t>University of Iowa Libraries  </a:t>
            </a:r>
            <a:endParaRPr/>
          </a:p>
          <a:p>
            <a:pPr indent="0" lvl="0" marL="0" marR="0" rtl="0" algn="r">
              <a:lnSpc>
                <a:spcPct val="43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1687"/>
              <a:buFont typeface="Arial"/>
              <a:buNone/>
            </a:pPr>
            <a:r>
              <a:t/>
            </a:r>
            <a:endParaRPr b="0" i="0" sz="1687" u="none" cap="none" strike="noStrike">
              <a:solidFill>
                <a:srgbClr val="74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x="110067" y="3543961"/>
            <a:ext cx="12192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Balthazar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t>When the subjects of metadata embrace the statistical learning</a:t>
            </a:r>
            <a:endParaRPr b="1" i="0" sz="4800" u="none" cap="none" strike="noStrike">
              <a:solidFill>
                <a:srgbClr val="00000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cxnSp>
        <p:nvCxnSpPr>
          <p:cNvPr id="172" name="Shape 172"/>
          <p:cNvCxnSpPr/>
          <p:nvPr/>
        </p:nvCxnSpPr>
        <p:spPr>
          <a:xfrm>
            <a:off x="203200" y="5448961"/>
            <a:ext cx="11743267" cy="254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1788517" y="1321717"/>
            <a:ext cx="4717313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Down-top: Hidden Markov Model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154341" y="477884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 / Phrases Discovery 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1435" y="2338230"/>
            <a:ext cx="5334000" cy="294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2720" y="2689228"/>
            <a:ext cx="6934200" cy="134244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2849880" y="2632937"/>
            <a:ext cx="6141720" cy="62481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1788517" y="6309431"/>
            <a:ext cx="8877583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Ge, X., Pratt, W., &amp; Smyth, P. (1999, August). Discovering Chinese words from unsegmented text. In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Proceedings of the 22nd annual international ACM SIGIR conference on Research and development in information retrieval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(pp. 271-272). ACM.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Shape 331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332" name="Shape 332"/>
          <p:cNvSpPr txBox="1"/>
          <p:nvPr/>
        </p:nvSpPr>
        <p:spPr>
          <a:xfrm>
            <a:off x="10448439" y="0"/>
            <a:ext cx="2086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788517" y="1321717"/>
            <a:ext cx="5774975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The ambiguity of Chinese words segmentation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154341" y="477884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 / Phrases Discovery 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1788517" y="6326094"/>
            <a:ext cx="8877583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Chang, J. S., &amp; Su, K. Y. (1997). An unsupervised iterative method for Chinese new lexicon extraction.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Journal of Computational Linguistics &amp; Chinese Language Processing, Volume 2, Number 2, August 1997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(2), 97-148.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2316480" y="2489944"/>
            <a:ext cx="6141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“土地公有政策”(Policy of Public Ownership of Land)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2575560" y="3268139"/>
            <a:ext cx="88087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Correct: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土地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公有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政策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(land, public ownership, policy)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possibility of words segmentation: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土地公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政策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 earth god, has, policy)</a:t>
            </a:r>
            <a:endParaRPr/>
          </a:p>
        </p:txBody>
      </p:sp>
      <p:cxnSp>
        <p:nvCxnSpPr>
          <p:cNvPr id="342" name="Shape 342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343" name="Shape 343"/>
          <p:cNvSpPr txBox="1"/>
          <p:nvPr/>
        </p:nvSpPr>
        <p:spPr>
          <a:xfrm>
            <a:off x="10448439" y="0"/>
            <a:ext cx="2086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1788517" y="1321717"/>
            <a:ext cx="7180038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Top-down: Expectation-Maximization (EM) algorithm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154341" y="468312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Segmentation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6672" y="1752600"/>
            <a:ext cx="6343529" cy="423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/>
          <p:nvPr/>
        </p:nvSpPr>
        <p:spPr>
          <a:xfrm>
            <a:off x="1846942" y="6279066"/>
            <a:ext cx="8139498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Do, C. B., &amp; Batzoglou, S. (2008). What is the expectation maximization algorithm?.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Nature biotechnology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(8), 897.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doi:10.1038/nbt1406</a:t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3307392" y="1604799"/>
            <a:ext cx="1661160" cy="62261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1846942" y="1724283"/>
            <a:ext cx="22916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81F23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b="1" sz="1800">
              <a:solidFill>
                <a:srgbClr val="C81F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6599232" y="4994440"/>
            <a:ext cx="1661160" cy="62261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8260392" y="5072483"/>
            <a:ext cx="1287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81F23"/>
                </a:solidFill>
                <a:latin typeface="Arial"/>
                <a:ea typeface="Arial"/>
                <a:cs typeface="Arial"/>
                <a:sym typeface="Arial"/>
              </a:rPr>
              <a:t>Rethink</a:t>
            </a:r>
            <a:endParaRPr b="1" sz="1800">
              <a:solidFill>
                <a:srgbClr val="C81F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Shape 356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357" name="Shape 357"/>
          <p:cNvSpPr txBox="1"/>
          <p:nvPr/>
        </p:nvSpPr>
        <p:spPr>
          <a:xfrm>
            <a:off x="10448439" y="0"/>
            <a:ext cx="2086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1788517" y="1321717"/>
            <a:ext cx="5632307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EM algorithm and its Chinese words catching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154341" y="467065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Segmentation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1846942" y="6280642"/>
            <a:ext cx="8877583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Ge, X., Pratt, W., &amp; Smyth, P. (1999, August). Discovering Chinese words from unsegmented text. In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Proceedings of the 22nd annual international ACM SIGIR conference on Research and development in information retrieval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(pp. 271-272). ACM.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Shape 365"/>
          <p:cNvGrpSpPr/>
          <p:nvPr/>
        </p:nvGrpSpPr>
        <p:grpSpPr>
          <a:xfrm>
            <a:off x="2584819" y="1874563"/>
            <a:ext cx="7193095" cy="2850639"/>
            <a:chOff x="5172" y="373000"/>
            <a:chExt cx="7193095" cy="2850639"/>
          </a:xfrm>
        </p:grpSpPr>
        <p:sp>
          <p:nvSpPr>
            <p:cNvPr id="366" name="Shape 366"/>
            <p:cNvSpPr/>
            <p:nvPr/>
          </p:nvSpPr>
          <p:spPr>
            <a:xfrm rot="5400000">
              <a:off x="337560" y="1407476"/>
              <a:ext cx="1001203" cy="1665980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170434" y="1905246"/>
              <a:ext cx="1504056" cy="131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170434" y="1905246"/>
              <a:ext cx="1504056" cy="131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Grab a sentence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1390706" y="1284825"/>
              <a:ext cx="283784" cy="283784"/>
            </a:xfrm>
            <a:prstGeom prst="triangle">
              <a:avLst>
                <a:gd fmla="val 100000" name="adj"/>
              </a:avLst>
            </a:prstGeom>
            <a:solidFill>
              <a:srgbClr val="AE8D8D"/>
            </a:solidFill>
            <a:ln cap="flat" cmpd="sng" w="12700">
              <a:solidFill>
                <a:srgbClr val="AE8D8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 rot="5400000">
              <a:off x="2178819" y="951855"/>
              <a:ext cx="1001203" cy="1665980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B97676"/>
            </a:solidFill>
            <a:ln cap="flat" cmpd="sng" w="12700">
              <a:solidFill>
                <a:srgbClr val="B9767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2011693" y="1449624"/>
              <a:ext cx="1504056" cy="131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 txBox="1"/>
            <p:nvPr/>
          </p:nvSpPr>
          <p:spPr>
            <a:xfrm>
              <a:off x="2011693" y="1449624"/>
              <a:ext cx="1504056" cy="131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Assume as many as possible ways to segment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3231965" y="829204"/>
              <a:ext cx="283784" cy="283784"/>
            </a:xfrm>
            <a:prstGeom prst="triangle">
              <a:avLst>
                <a:gd fmla="val 100000" name="adj"/>
              </a:avLst>
            </a:prstGeom>
            <a:solidFill>
              <a:srgbClr val="C85B5B"/>
            </a:solidFill>
            <a:ln cap="flat" cmpd="sng" w="12700">
              <a:solidFill>
                <a:srgbClr val="C85B5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 rot="5400000">
              <a:off x="4020078" y="496234"/>
              <a:ext cx="1001203" cy="1665980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D83E3E"/>
            </a:solidFill>
            <a:ln cap="flat" cmpd="sng" w="12700">
              <a:solidFill>
                <a:srgbClr val="D83E3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3852952" y="994003"/>
              <a:ext cx="1504056" cy="131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 txBox="1"/>
            <p:nvPr/>
          </p:nvSpPr>
          <p:spPr>
            <a:xfrm>
              <a:off x="3852952" y="994003"/>
              <a:ext cx="1504056" cy="131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Share these segmentations to other sentences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5073224" y="373582"/>
              <a:ext cx="283784" cy="283784"/>
            </a:xfrm>
            <a:prstGeom prst="triangle">
              <a:avLst>
                <a:gd fmla="val 100000" name="adj"/>
              </a:avLst>
            </a:prstGeom>
            <a:solidFill>
              <a:srgbClr val="E92121"/>
            </a:solidFill>
            <a:ln cap="flat" cmpd="sng" w="12700">
              <a:solidFill>
                <a:srgbClr val="E921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 rot="5400000">
              <a:off x="5861337" y="40612"/>
              <a:ext cx="1001203" cy="1665980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E0000"/>
            </a:solidFill>
            <a:ln cap="flat" cmpd="sng" w="12700">
              <a:solidFill>
                <a:srgbClr val="FE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94211" y="538382"/>
              <a:ext cx="1504056" cy="131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 txBox="1"/>
            <p:nvPr/>
          </p:nvSpPr>
          <p:spPr>
            <a:xfrm>
              <a:off x="5694211" y="538382"/>
              <a:ext cx="1504056" cy="131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Acquire the highest likelihood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7392" y="4541854"/>
            <a:ext cx="6324600" cy="96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Shape 382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383" name="Shape 383"/>
          <p:cNvSpPr txBox="1"/>
          <p:nvPr/>
        </p:nvSpPr>
        <p:spPr>
          <a:xfrm>
            <a:off x="10448439" y="0"/>
            <a:ext cx="2086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/>
        </p:nvSpPr>
        <p:spPr>
          <a:xfrm>
            <a:off x="1788517" y="1321717"/>
            <a:ext cx="6982677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TopWORDS: The unsupervised analysis of Chinese texts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154341" y="513368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Lexicon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1798292" y="6214535"/>
            <a:ext cx="8877583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Deng, K., Bol, P. K., Li, K. J., &amp; Liu, J. S. (2016). On the unsupervised analysis of domain-specific Chinese texts.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Proceedings of the National Academy of Sciences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(22), 6154-6159.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https://doi.org/10.1073/pnas.1516510113.</a:t>
            </a:r>
            <a:endParaRPr sz="120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7231" y="1736556"/>
            <a:ext cx="6271260" cy="4202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Shape 392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393" name="Shape 393"/>
          <p:cNvSpPr/>
          <p:nvPr/>
        </p:nvSpPr>
        <p:spPr>
          <a:xfrm>
            <a:off x="4118265" y="1235993"/>
            <a:ext cx="1843728" cy="62261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10448439" y="0"/>
            <a:ext cx="2086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1788517" y="1321717"/>
            <a:ext cx="10284950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TopWORDS and its analysis results </a:t>
            </a:r>
            <a:r>
              <a:rPr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(search: Deng Lab, Tsinghua)</a:t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154341" y="509338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Lexicon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1788517" y="6150614"/>
            <a:ext cx="8877583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Deng, K., Bol, P. K., Li, K. J., &amp; Liu, J. S. (2016). On the unsupervised analysis of domain-specific Chinese texts.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Proceedings of the National Academy of Sciences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(22), 6154-6159.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https://doi.org/10.1073/pnas.1516510113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1249680" y="2036248"/>
            <a:ext cx="6141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word frequency of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of the Song Dynasty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635" y="2405580"/>
            <a:ext cx="4495800" cy="348481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6812280" y="2036248"/>
            <a:ext cx="6141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top topics from Sina bloggers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9390" y="2583081"/>
            <a:ext cx="4663610" cy="32228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Shape 406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407" name="Shape 407"/>
          <p:cNvSpPr txBox="1"/>
          <p:nvPr/>
        </p:nvSpPr>
        <p:spPr>
          <a:xfrm>
            <a:off x="10448439" y="0"/>
            <a:ext cx="2086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 b="23208" l="194" r="115" t="7974"/>
          <a:stretch/>
        </p:blipFill>
        <p:spPr>
          <a:xfrm>
            <a:off x="0" y="-3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/>
          <p:nvPr/>
        </p:nvSpPr>
        <p:spPr>
          <a:xfrm>
            <a:off x="0" y="0"/>
            <a:ext cx="12192000" cy="58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/>
          <p:nvPr>
            <p:ph idx="4294967295" type="title"/>
          </p:nvPr>
        </p:nvSpPr>
        <p:spPr>
          <a:xfrm>
            <a:off x="154341" y="304800"/>
            <a:ext cx="9907254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could we get from statistical learning?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1846942" y="1533824"/>
            <a:ext cx="4162867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A lexicon or ranked list of words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1840303" y="2927806"/>
            <a:ext cx="2376800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Word frequency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1846942" y="4310957"/>
            <a:ext cx="4704617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Text probable preferences and topics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3093720" y="2076983"/>
            <a:ext cx="539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help us extract the subjects of metadata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3093720" y="3506422"/>
            <a:ext cx="60502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help us catch keywords and discard non-critical information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3093720" y="4869017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help us figure out the academic areas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Shape 421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b="23208" l="194" r="115" t="7974"/>
          <a:stretch/>
        </p:blipFill>
        <p:spPr>
          <a:xfrm>
            <a:off x="0" y="-3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/>
          <p:nvPr/>
        </p:nvSpPr>
        <p:spPr>
          <a:xfrm>
            <a:off x="0" y="990601"/>
            <a:ext cx="12192000" cy="58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/>
          <p:nvPr>
            <p:ph idx="4294967295" type="title"/>
          </p:nvPr>
        </p:nvSpPr>
        <p:spPr>
          <a:xfrm>
            <a:off x="154341" y="1411410"/>
            <a:ext cx="86688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Assumption of Frameworks</a:t>
            </a: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1846942" y="2983814"/>
            <a:ext cx="1783498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Integration</a:t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1840303" y="3889675"/>
            <a:ext cx="1786767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Workflow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1846942" y="4930246"/>
            <a:ext cx="1900516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endParaRPr/>
          </a:p>
        </p:txBody>
      </p:sp>
      <p:cxnSp>
        <p:nvCxnSpPr>
          <p:cNvPr id="432" name="Shape 432"/>
          <p:cNvCxnSpPr/>
          <p:nvPr/>
        </p:nvCxnSpPr>
        <p:spPr>
          <a:xfrm>
            <a:off x="154341" y="1990569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1788517" y="1321717"/>
            <a:ext cx="92394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None/>
            </a:pPr>
            <a:r>
              <a:t/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154341" y="513368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1798292" y="6214535"/>
            <a:ext cx="8877583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Deng, K., Bol, P. K., Li, K. J., &amp; Liu, J. S. (2016). On the unsupervised analysis of domain-specific Chinese texts.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Proceedings of the National Academy of Sciences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(22), 6154-6159.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https://doi.org/10.1073/pnas.1516510113.</a:t>
            </a:r>
            <a:endParaRPr sz="120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5353" y="1130889"/>
            <a:ext cx="6271260" cy="4202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Shape 441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442" name="Shape 442"/>
          <p:cNvSpPr/>
          <p:nvPr/>
        </p:nvSpPr>
        <p:spPr>
          <a:xfrm>
            <a:off x="3300153" y="1130889"/>
            <a:ext cx="4996460" cy="35290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3300153" y="2326307"/>
            <a:ext cx="4522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Statistical learning</a:t>
            </a:r>
            <a:endParaRPr/>
          </a:p>
        </p:txBody>
      </p:sp>
      <p:sp>
        <p:nvSpPr>
          <p:cNvPr id="444" name="Shape 444"/>
          <p:cNvSpPr txBox="1"/>
          <p:nvPr/>
        </p:nvSpPr>
        <p:spPr>
          <a:xfrm>
            <a:off x="-235709" y="5217576"/>
            <a:ext cx="4522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Library job</a:t>
            </a:r>
            <a:endParaRPr/>
          </a:p>
        </p:txBody>
      </p:sp>
      <p:cxnSp>
        <p:nvCxnSpPr>
          <p:cNvPr id="445" name="Shape 445"/>
          <p:cNvCxnSpPr/>
          <p:nvPr/>
        </p:nvCxnSpPr>
        <p:spPr>
          <a:xfrm flipH="1" rot="10800000">
            <a:off x="2028391" y="4737215"/>
            <a:ext cx="470879" cy="453466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6" name="Shape 446"/>
          <p:cNvCxnSpPr/>
          <p:nvPr/>
        </p:nvCxnSpPr>
        <p:spPr>
          <a:xfrm>
            <a:off x="5689600" y="5333280"/>
            <a:ext cx="922800" cy="305400"/>
          </a:xfrm>
          <a:prstGeom prst="bentConnector3">
            <a:avLst>
              <a:gd fmla="val 1376" name="adj1"/>
            </a:avLst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7" name="Shape 447"/>
          <p:cNvSpPr txBox="1"/>
          <p:nvPr/>
        </p:nvSpPr>
        <p:spPr>
          <a:xfrm>
            <a:off x="6458835" y="5454134"/>
            <a:ext cx="4522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Word frequency, text preferences &amp; topics</a:t>
            </a:r>
            <a:endParaRPr/>
          </a:p>
        </p:txBody>
      </p:sp>
      <p:sp>
        <p:nvSpPr>
          <p:cNvPr id="448" name="Shape 448"/>
          <p:cNvSpPr txBox="1"/>
          <p:nvPr/>
        </p:nvSpPr>
        <p:spPr>
          <a:xfrm>
            <a:off x="10670931" y="8792"/>
            <a:ext cx="1521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ASSUMPTION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1788517" y="1321717"/>
            <a:ext cx="92394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None/>
            </a:pPr>
            <a:r>
              <a:t/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154341" y="513368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Workflow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5" name="Shape 455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456" name="Shape 456"/>
          <p:cNvSpPr txBox="1"/>
          <p:nvPr/>
        </p:nvSpPr>
        <p:spPr>
          <a:xfrm>
            <a:off x="407323" y="1446414"/>
            <a:ext cx="23691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endParaRPr/>
          </a:p>
        </p:txBody>
      </p:sp>
      <p:cxnSp>
        <p:nvCxnSpPr>
          <p:cNvPr id="457" name="Shape 457"/>
          <p:cNvCxnSpPr/>
          <p:nvPr/>
        </p:nvCxnSpPr>
        <p:spPr>
          <a:xfrm>
            <a:off x="922712" y="2060416"/>
            <a:ext cx="0" cy="353875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58" name="Shape 458"/>
          <p:cNvSpPr txBox="1"/>
          <p:nvPr/>
        </p:nvSpPr>
        <p:spPr>
          <a:xfrm>
            <a:off x="407324" y="2579562"/>
            <a:ext cx="18786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Acquisition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459" name="Shape 459"/>
          <p:cNvCxnSpPr/>
          <p:nvPr/>
        </p:nvCxnSpPr>
        <p:spPr>
          <a:xfrm>
            <a:off x="947957" y="3573498"/>
            <a:ext cx="0" cy="353875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0" name="Shape 460"/>
          <p:cNvSpPr txBox="1"/>
          <p:nvPr/>
        </p:nvSpPr>
        <p:spPr>
          <a:xfrm>
            <a:off x="391048" y="4175627"/>
            <a:ext cx="18786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Cataloging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461" name="Shape 461"/>
          <p:cNvCxnSpPr/>
          <p:nvPr/>
        </p:nvCxnSpPr>
        <p:spPr>
          <a:xfrm>
            <a:off x="922712" y="5234330"/>
            <a:ext cx="0" cy="353875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2" name="Shape 462"/>
          <p:cNvSpPr txBox="1"/>
          <p:nvPr/>
        </p:nvSpPr>
        <p:spPr>
          <a:xfrm>
            <a:off x="91440" y="5846851"/>
            <a:ext cx="21945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Marking / Shelving  </a:t>
            </a:r>
            <a:endParaRPr/>
          </a:p>
        </p:txBody>
      </p:sp>
      <p:sp>
        <p:nvSpPr>
          <p:cNvPr id="463" name="Shape 463"/>
          <p:cNvSpPr txBox="1"/>
          <p:nvPr/>
        </p:nvSpPr>
        <p:spPr>
          <a:xfrm>
            <a:off x="5324459" y="2558534"/>
            <a:ext cx="31614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run statistical learning machine</a:t>
            </a:r>
            <a:endParaRPr/>
          </a:p>
        </p:txBody>
      </p:sp>
      <p:sp>
        <p:nvSpPr>
          <p:cNvPr id="464" name="Shape 464"/>
          <p:cNvSpPr txBox="1"/>
          <p:nvPr/>
        </p:nvSpPr>
        <p:spPr>
          <a:xfrm>
            <a:off x="5101451" y="3281423"/>
            <a:ext cx="4466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obtain word frequency, topic preference</a:t>
            </a:r>
            <a:endParaRPr sz="180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5" name="Shape 465"/>
          <p:cNvCxnSpPr/>
          <p:nvPr/>
        </p:nvCxnSpPr>
        <p:spPr>
          <a:xfrm flipH="1" rot="10800000">
            <a:off x="8352050" y="5971773"/>
            <a:ext cx="254924" cy="868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6" name="Shape 466"/>
          <p:cNvSpPr txBox="1"/>
          <p:nvPr/>
        </p:nvSpPr>
        <p:spPr>
          <a:xfrm>
            <a:off x="5923562" y="4199622"/>
            <a:ext cx="23026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subjects extraction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 txBox="1"/>
          <p:nvPr/>
        </p:nvSpPr>
        <p:spPr>
          <a:xfrm>
            <a:off x="9055483" y="5789455"/>
            <a:ext cx="17929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lexicon update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8" name="Shape 468"/>
          <p:cNvCxnSpPr/>
          <p:nvPr/>
        </p:nvCxnSpPr>
        <p:spPr>
          <a:xfrm flipH="1">
            <a:off x="3399686" y="6026858"/>
            <a:ext cx="1089080" cy="4659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9" name="Shape 469"/>
          <p:cNvCxnSpPr/>
          <p:nvPr/>
        </p:nvCxnSpPr>
        <p:spPr>
          <a:xfrm>
            <a:off x="6751530" y="3750435"/>
            <a:ext cx="0" cy="353875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0" name="Shape 470"/>
          <p:cNvCxnSpPr/>
          <p:nvPr/>
        </p:nvCxnSpPr>
        <p:spPr>
          <a:xfrm>
            <a:off x="6757436" y="5057392"/>
            <a:ext cx="0" cy="353875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1" name="Shape 471"/>
          <p:cNvSpPr txBox="1"/>
          <p:nvPr/>
        </p:nvSpPr>
        <p:spPr>
          <a:xfrm>
            <a:off x="5870260" y="5789455"/>
            <a:ext cx="22575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subjects comparison</a:t>
            </a:r>
            <a:endParaRPr/>
          </a:p>
        </p:txBody>
      </p:sp>
      <p:cxnSp>
        <p:nvCxnSpPr>
          <p:cNvPr id="472" name="Shape 472"/>
          <p:cNvCxnSpPr/>
          <p:nvPr/>
        </p:nvCxnSpPr>
        <p:spPr>
          <a:xfrm rot="10800000">
            <a:off x="2090618" y="4364952"/>
            <a:ext cx="2323120" cy="4825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3" name="Shape 473"/>
          <p:cNvCxnSpPr/>
          <p:nvPr/>
        </p:nvCxnSpPr>
        <p:spPr>
          <a:xfrm rot="10800000">
            <a:off x="9808670" y="5062053"/>
            <a:ext cx="0" cy="353873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4" name="Shape 474"/>
          <p:cNvSpPr txBox="1"/>
          <p:nvPr/>
        </p:nvSpPr>
        <p:spPr>
          <a:xfrm>
            <a:off x="8823191" y="4180286"/>
            <a:ext cx="22575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by machine</a:t>
            </a:r>
            <a:endParaRPr/>
          </a:p>
        </p:txBody>
      </p:sp>
      <p:cxnSp>
        <p:nvCxnSpPr>
          <p:cNvPr id="475" name="Shape 475"/>
          <p:cNvCxnSpPr/>
          <p:nvPr/>
        </p:nvCxnSpPr>
        <p:spPr>
          <a:xfrm>
            <a:off x="6751530" y="2955090"/>
            <a:ext cx="0" cy="353875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6" name="Shape 476"/>
          <p:cNvCxnSpPr/>
          <p:nvPr/>
        </p:nvCxnSpPr>
        <p:spPr>
          <a:xfrm>
            <a:off x="9808670" y="2743200"/>
            <a:ext cx="11457" cy="1348817"/>
          </a:xfrm>
          <a:prstGeom prst="straightConnector1">
            <a:avLst/>
          </a:prstGeom>
          <a:noFill/>
          <a:ln cap="flat" cmpd="sng" w="9525">
            <a:solidFill>
              <a:srgbClr val="96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Shape 477"/>
          <p:cNvCxnSpPr/>
          <p:nvPr/>
        </p:nvCxnSpPr>
        <p:spPr>
          <a:xfrm rot="10800000">
            <a:off x="9063218" y="2743200"/>
            <a:ext cx="745452" cy="0"/>
          </a:xfrm>
          <a:prstGeom prst="straightConnector1">
            <a:avLst/>
          </a:prstGeom>
          <a:noFill/>
          <a:ln cap="flat" cmpd="sng" w="12700">
            <a:solidFill>
              <a:srgbClr val="C81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8" name="Shape 478"/>
          <p:cNvCxnSpPr/>
          <p:nvPr/>
        </p:nvCxnSpPr>
        <p:spPr>
          <a:xfrm flipH="1">
            <a:off x="2089820" y="2743200"/>
            <a:ext cx="2323918" cy="2405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79" name="Shape 479"/>
          <p:cNvSpPr txBox="1"/>
          <p:nvPr/>
        </p:nvSpPr>
        <p:spPr>
          <a:xfrm>
            <a:off x="10670931" y="8792"/>
            <a:ext cx="1521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ASSUMPTION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6" l="2257" r="26203" t="129"/>
          <a:stretch/>
        </p:blipFill>
        <p:spPr>
          <a:xfrm>
            <a:off x="0" y="-1"/>
            <a:ext cx="452735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5667193" y="708896"/>
            <a:ext cx="53975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175"/>
              <a:buFont typeface="Arial"/>
              <a:buChar char="●"/>
            </a:pPr>
            <a:r>
              <a:rPr b="0" i="0" lang="en-US" sz="29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INVESTIGATION</a:t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677513" y="3732523"/>
            <a:ext cx="4167291" cy="538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175"/>
              <a:buFont typeface="Arial"/>
              <a:buChar char="●"/>
            </a:pPr>
            <a:r>
              <a:rPr b="0" i="0" lang="en-US" sz="2900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107082" y="1400193"/>
            <a:ext cx="45177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growing number of Chinese materials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084759" y="2327293"/>
            <a:ext cx="3352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change of subjects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084760" y="5307026"/>
            <a:ext cx="55087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assumptions of statistical learning application on subjects of metadata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6084760" y="4537490"/>
            <a:ext cx="5508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statistical learning methods/frameworks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>
            <a:off x="1788517" y="1321717"/>
            <a:ext cx="92394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None/>
            </a:pPr>
            <a:r>
              <a:t/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154341" y="513368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Shape 486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487" name="Shape 487"/>
          <p:cNvSpPr/>
          <p:nvPr/>
        </p:nvSpPr>
        <p:spPr>
          <a:xfrm rot="2747131">
            <a:off x="4331184" y="1173822"/>
            <a:ext cx="3250314" cy="3348527"/>
          </a:xfrm>
          <a:custGeom>
            <a:pathLst>
              <a:path extrusionOk="0" h="21600" w="21600">
                <a:moveTo>
                  <a:pt x="21600" y="5390"/>
                </a:moveTo>
                <a:lnTo>
                  <a:pt x="21511" y="5390"/>
                </a:lnTo>
                <a:lnTo>
                  <a:pt x="18195" y="2145"/>
                </a:lnTo>
                <a:lnTo>
                  <a:pt x="16003" y="0"/>
                </a:lnTo>
                <a:lnTo>
                  <a:pt x="16003" y="1912"/>
                </a:lnTo>
                <a:cubicBezTo>
                  <a:pt x="15955" y="1912"/>
                  <a:pt x="15907" y="1910"/>
                  <a:pt x="15859" y="1910"/>
                </a:cubicBezTo>
                <a:cubicBezTo>
                  <a:pt x="7100" y="1910"/>
                  <a:pt x="0" y="8330"/>
                  <a:pt x="0" y="16250"/>
                </a:cubicBezTo>
                <a:cubicBezTo>
                  <a:pt x="0" y="18142"/>
                  <a:pt x="407" y="19947"/>
                  <a:pt x="1143" y="21600"/>
                </a:cubicBezTo>
                <a:lnTo>
                  <a:pt x="2504" y="17388"/>
                </a:lnTo>
                <a:lnTo>
                  <a:pt x="2459" y="17320"/>
                </a:lnTo>
                <a:lnTo>
                  <a:pt x="2523" y="17332"/>
                </a:lnTo>
                <a:lnTo>
                  <a:pt x="2541" y="17275"/>
                </a:lnTo>
                <a:lnTo>
                  <a:pt x="2586" y="17344"/>
                </a:lnTo>
                <a:lnTo>
                  <a:pt x="8302" y="18421"/>
                </a:lnTo>
                <a:cubicBezTo>
                  <a:pt x="8061" y="17736"/>
                  <a:pt x="7929" y="17007"/>
                  <a:pt x="7929" y="16250"/>
                </a:cubicBezTo>
                <a:cubicBezTo>
                  <a:pt x="7929" y="12290"/>
                  <a:pt x="11480" y="9080"/>
                  <a:pt x="15859" y="9080"/>
                </a:cubicBezTo>
                <a:cubicBezTo>
                  <a:pt x="15884" y="9080"/>
                  <a:pt x="15910" y="9081"/>
                  <a:pt x="15935" y="9082"/>
                </a:cubicBezTo>
                <a:cubicBezTo>
                  <a:pt x="15958" y="9082"/>
                  <a:pt x="15980" y="9083"/>
                  <a:pt x="16003" y="9083"/>
                </a:cubicBezTo>
                <a:lnTo>
                  <a:pt x="16003" y="9153"/>
                </a:lnTo>
                <a:lnTo>
                  <a:pt x="16003" y="10866"/>
                </a:lnTo>
                <a:lnTo>
                  <a:pt x="17568" y="9335"/>
                </a:lnTo>
                <a:lnTo>
                  <a:pt x="21511" y="5477"/>
                </a:lnTo>
                <a:lnTo>
                  <a:pt x="21600" y="5477"/>
                </a:lnTo>
                <a:lnTo>
                  <a:pt x="21556" y="5433"/>
                </a:lnTo>
                <a:cubicBezTo>
                  <a:pt x="21556" y="5433"/>
                  <a:pt x="21600" y="5390"/>
                  <a:pt x="21600" y="5390"/>
                </a:cubicBezTo>
                <a:close/>
                <a:moveTo>
                  <a:pt x="21600" y="5390"/>
                </a:moveTo>
              </a:path>
            </a:pathLst>
          </a:custGeom>
          <a:solidFill>
            <a:srgbClr val="960000"/>
          </a:solidFill>
          <a:ln cap="flat" cmpd="sng" w="9525">
            <a:solidFill>
              <a:srgbClr val="C81F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/>
          <p:nvPr/>
        </p:nvSpPr>
        <p:spPr>
          <a:xfrm rot="-663255">
            <a:off x="4135241" y="3576503"/>
            <a:ext cx="3877125" cy="2203334"/>
          </a:xfrm>
          <a:custGeom>
            <a:pathLst>
              <a:path extrusionOk="0" h="18732" w="21600">
                <a:moveTo>
                  <a:pt x="17925" y="12734"/>
                </a:moveTo>
                <a:lnTo>
                  <a:pt x="17889" y="12831"/>
                </a:lnTo>
                <a:lnTo>
                  <a:pt x="17875" y="12751"/>
                </a:lnTo>
                <a:lnTo>
                  <a:pt x="17825" y="12768"/>
                </a:lnTo>
                <a:lnTo>
                  <a:pt x="17861" y="12671"/>
                </a:lnTo>
                <a:lnTo>
                  <a:pt x="16570" y="5472"/>
                </a:lnTo>
                <a:cubicBezTo>
                  <a:pt x="16198" y="6107"/>
                  <a:pt x="15769" y="6673"/>
                  <a:pt x="15286" y="7147"/>
                </a:cubicBezTo>
                <a:cubicBezTo>
                  <a:pt x="12352" y="10028"/>
                  <a:pt x="8546" y="8472"/>
                  <a:pt x="6786" y="3671"/>
                </a:cubicBezTo>
                <a:cubicBezTo>
                  <a:pt x="6781" y="3659"/>
                  <a:pt x="6777" y="3646"/>
                  <a:pt x="6773" y="3633"/>
                </a:cubicBezTo>
                <a:cubicBezTo>
                  <a:pt x="6758" y="3592"/>
                  <a:pt x="6744" y="3552"/>
                  <a:pt x="6730" y="3511"/>
                </a:cubicBezTo>
                <a:lnTo>
                  <a:pt x="6792" y="3451"/>
                </a:lnTo>
                <a:lnTo>
                  <a:pt x="8051" y="2213"/>
                </a:lnTo>
                <a:lnTo>
                  <a:pt x="6309" y="1619"/>
                </a:lnTo>
                <a:lnTo>
                  <a:pt x="1843" y="97"/>
                </a:lnTo>
                <a:lnTo>
                  <a:pt x="1808" y="0"/>
                </a:lnTo>
                <a:lnTo>
                  <a:pt x="1794" y="80"/>
                </a:lnTo>
                <a:lnTo>
                  <a:pt x="1743" y="63"/>
                </a:lnTo>
                <a:lnTo>
                  <a:pt x="1779" y="160"/>
                </a:lnTo>
                <a:lnTo>
                  <a:pt x="715" y="6114"/>
                </a:lnTo>
                <a:lnTo>
                  <a:pt x="0" y="10118"/>
                </a:lnTo>
                <a:lnTo>
                  <a:pt x="1417" y="8727"/>
                </a:lnTo>
                <a:cubicBezTo>
                  <a:pt x="1436" y="8781"/>
                  <a:pt x="1454" y="8834"/>
                  <a:pt x="1474" y="8887"/>
                </a:cubicBezTo>
                <a:cubicBezTo>
                  <a:pt x="4995" y="18487"/>
                  <a:pt x="12606" y="21600"/>
                  <a:pt x="18474" y="15839"/>
                </a:cubicBezTo>
                <a:cubicBezTo>
                  <a:pt x="19691" y="14644"/>
                  <a:pt x="20737" y="13161"/>
                  <a:pt x="21600" y="11475"/>
                </a:cubicBezTo>
                <a:cubicBezTo>
                  <a:pt x="21600" y="11475"/>
                  <a:pt x="17925" y="12734"/>
                  <a:pt x="17925" y="12734"/>
                </a:cubicBezTo>
                <a:close/>
                <a:moveTo>
                  <a:pt x="17925" y="12734"/>
                </a:moveTo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4224715" y="1872536"/>
            <a:ext cx="3198264" cy="775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Report</a:t>
            </a:r>
            <a:endParaRPr sz="3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4224715" y="4549464"/>
            <a:ext cx="3198264" cy="775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  <a:endParaRPr sz="3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7422979" y="3468291"/>
            <a:ext cx="47141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Statistical Learning Labs</a:t>
            </a:r>
            <a:endParaRPr/>
          </a:p>
        </p:txBody>
      </p:sp>
      <p:sp>
        <p:nvSpPr>
          <p:cNvPr id="492" name="Shape 492"/>
          <p:cNvSpPr txBox="1"/>
          <p:nvPr/>
        </p:nvSpPr>
        <p:spPr>
          <a:xfrm>
            <a:off x="2776811" y="3323653"/>
            <a:ext cx="37067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Libraries</a:t>
            </a:r>
            <a:endParaRPr/>
          </a:p>
        </p:txBody>
      </p:sp>
      <p:sp>
        <p:nvSpPr>
          <p:cNvPr id="493" name="Shape 493"/>
          <p:cNvSpPr txBox="1"/>
          <p:nvPr/>
        </p:nvSpPr>
        <p:spPr>
          <a:xfrm>
            <a:off x="10670931" y="8792"/>
            <a:ext cx="1521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ASSUMPTION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208" l="194" r="115" t="7974"/>
          <a:stretch/>
        </p:blipFill>
        <p:spPr>
          <a:xfrm>
            <a:off x="0" y="-3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 txBox="1"/>
          <p:nvPr>
            <p:ph idx="1" type="body"/>
          </p:nvPr>
        </p:nvSpPr>
        <p:spPr>
          <a:xfrm>
            <a:off x="0" y="3812977"/>
            <a:ext cx="12192000" cy="25360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 txBox="1"/>
          <p:nvPr>
            <p:ph idx="4" type="body"/>
          </p:nvPr>
        </p:nvSpPr>
        <p:spPr>
          <a:xfrm>
            <a:off x="1659468" y="5486399"/>
            <a:ext cx="10286999" cy="8661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rPr>
              <a:t>anlin-yang@uiowa.edu</a:t>
            </a:r>
            <a:endParaRPr b="0" i="0" sz="2700" u="none" cap="none" strike="noStrike">
              <a:solidFill>
                <a:srgbClr val="747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63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747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 txBox="1"/>
          <p:nvPr>
            <p:ph type="title"/>
          </p:nvPr>
        </p:nvSpPr>
        <p:spPr>
          <a:xfrm>
            <a:off x="110067" y="3543961"/>
            <a:ext cx="12192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Balthazar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t>                                                    Thank you!</a:t>
            </a:r>
            <a:endParaRPr b="1" i="0" sz="4800" u="none" cap="none" strike="noStrike">
              <a:solidFill>
                <a:srgbClr val="00000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cxnSp>
        <p:nvCxnSpPr>
          <p:cNvPr id="502" name="Shape 502"/>
          <p:cNvCxnSpPr/>
          <p:nvPr/>
        </p:nvCxnSpPr>
        <p:spPr>
          <a:xfrm>
            <a:off x="203200" y="5448961"/>
            <a:ext cx="11743267" cy="254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4294967295" type="title"/>
          </p:nvPr>
        </p:nvSpPr>
        <p:spPr>
          <a:xfrm>
            <a:off x="154341" y="304800"/>
            <a:ext cx="86688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Chinese Volumes in U.S. University Libraries</a:t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2312" y="2272632"/>
            <a:ext cx="7544139" cy="334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3971345" y="1729257"/>
            <a:ext cx="4866072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University Libraries (25 Institutions)</a:t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8986881" y="6483591"/>
            <a:ext cx="1791320" cy="276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CEAL Statistics Data</a:t>
            </a:r>
            <a:endParaRPr/>
          </a:p>
        </p:txBody>
      </p:sp>
      <p:cxnSp>
        <p:nvCxnSpPr>
          <p:cNvPr id="192" name="Shape 192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3" name="Shape 193"/>
          <p:cNvSpPr txBox="1"/>
          <p:nvPr/>
        </p:nvSpPr>
        <p:spPr>
          <a:xfrm>
            <a:off x="10670931" y="8792"/>
            <a:ext cx="1521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2286000"/>
            <a:ext cx="7764286" cy="337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8986881" y="6483591"/>
            <a:ext cx="1791320" cy="276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CEAL Statistics Data</a:t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4067216" y="1744996"/>
            <a:ext cx="4963854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University Libraries (16 Institutions)</a:t>
            </a:r>
            <a:endParaRPr/>
          </a:p>
        </p:txBody>
      </p:sp>
      <p:cxnSp>
        <p:nvCxnSpPr>
          <p:cNvPr id="201" name="Shape 201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02" name="Shape 202"/>
          <p:cNvSpPr txBox="1"/>
          <p:nvPr/>
        </p:nvSpPr>
        <p:spPr>
          <a:xfrm>
            <a:off x="154341" y="304800"/>
            <a:ext cx="86688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Chinese Volumes in U.S. University Libraries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10670931" y="8792"/>
            <a:ext cx="1521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4294967295" type="title"/>
          </p:nvPr>
        </p:nvSpPr>
        <p:spPr>
          <a:xfrm>
            <a:off x="154341" y="314092"/>
            <a:ext cx="86688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Satisfaction to Search Non-Roman Scripts</a:t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319315" y="1535751"/>
            <a:ext cx="11815986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Satisfaction with using controlled English subjects to find Non-Roman scripts</a:t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7063" y="2285999"/>
            <a:ext cx="6742751" cy="314139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1788517" y="5942214"/>
            <a:ext cx="8877583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El-Sherbini, M., &amp; Chen, S. (2011). An assessment of the need to provide non-Roman subject access to the library online catalog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Cataloging &amp; Classification Quarterly, 49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(6), 457-483.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http://dx.doi.org/10.1080/01639374.2011.603108 </a:t>
            </a: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313219" y="2897123"/>
            <a:ext cx="3966618" cy="2137991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Shape 213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14" name="Shape 214"/>
          <p:cNvSpPr txBox="1"/>
          <p:nvPr/>
        </p:nvSpPr>
        <p:spPr>
          <a:xfrm>
            <a:off x="10670931" y="8792"/>
            <a:ext cx="1521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177753" y="403660"/>
            <a:ext cx="10403483" cy="586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Controlled Vocabularies and Thesaurus Release Timeline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587" y="3278645"/>
            <a:ext cx="12190413" cy="332466"/>
          </a:xfrm>
          <a:prstGeom prst="rect">
            <a:avLst/>
          </a:prstGeom>
          <a:solidFill>
            <a:srgbClr val="C8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Shape 221"/>
          <p:cNvGrpSpPr/>
          <p:nvPr/>
        </p:nvGrpSpPr>
        <p:grpSpPr>
          <a:xfrm>
            <a:off x="858492" y="1536219"/>
            <a:ext cx="221644" cy="2002613"/>
            <a:chOff x="643356" y="1151979"/>
            <a:chExt cx="166255" cy="1502155"/>
          </a:xfrm>
        </p:grpSpPr>
        <p:sp>
          <p:nvSpPr>
            <p:cNvPr id="222" name="Shape 222"/>
            <p:cNvSpPr/>
            <p:nvPr/>
          </p:nvSpPr>
          <p:spPr>
            <a:xfrm>
              <a:off x="643356" y="2487879"/>
              <a:ext cx="166255" cy="1662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3" name="Shape 223"/>
            <p:cNvCxnSpPr>
              <a:stCxn id="222" idx="0"/>
            </p:cNvCxnSpPr>
            <p:nvPr/>
          </p:nvCxnSpPr>
          <p:spPr>
            <a:xfrm rot="10800000">
              <a:off x="726484" y="1151979"/>
              <a:ext cx="0" cy="1335900"/>
            </a:xfrm>
            <a:prstGeom prst="straightConnector1">
              <a:avLst/>
            </a:prstGeom>
            <a:noFill/>
            <a:ln cap="flat" cmpd="sng" w="19050">
              <a:solidFill>
                <a:schemeClr val="accent1">
                  <a:alpha val="98823"/>
                </a:schemeClr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</p:grpSp>
      <p:sp>
        <p:nvSpPr>
          <p:cNvPr id="224" name="Shape 224"/>
          <p:cNvSpPr/>
          <p:nvPr/>
        </p:nvSpPr>
        <p:spPr>
          <a:xfrm>
            <a:off x="1080136" y="1710269"/>
            <a:ext cx="742414" cy="646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65F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LCSH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65F6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080133" y="1263099"/>
            <a:ext cx="1101441" cy="5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CA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1898</a:t>
            </a:r>
            <a:endParaRPr b="1" sz="3200">
              <a:solidFill>
                <a:srgbClr val="0FCA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6" name="Shape 226"/>
          <p:cNvGrpSpPr/>
          <p:nvPr/>
        </p:nvGrpSpPr>
        <p:grpSpPr>
          <a:xfrm>
            <a:off x="2785616" y="3290543"/>
            <a:ext cx="221644" cy="1990506"/>
            <a:chOff x="2525772" y="2487879"/>
            <a:chExt cx="166255" cy="1493074"/>
          </a:xfrm>
        </p:grpSpPr>
        <p:sp>
          <p:nvSpPr>
            <p:cNvPr id="227" name="Shape 227"/>
            <p:cNvSpPr/>
            <p:nvPr/>
          </p:nvSpPr>
          <p:spPr>
            <a:xfrm>
              <a:off x="2525772" y="2487879"/>
              <a:ext cx="166255" cy="1662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8" name="Shape 228"/>
            <p:cNvCxnSpPr/>
            <p:nvPr/>
          </p:nvCxnSpPr>
          <p:spPr>
            <a:xfrm>
              <a:off x="2608900" y="2644980"/>
              <a:ext cx="0" cy="1335973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98823"/>
                </a:schemeClr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</p:grpSp>
      <p:sp>
        <p:nvSpPr>
          <p:cNvPr id="229" name="Shape 229"/>
          <p:cNvSpPr txBox="1"/>
          <p:nvPr/>
        </p:nvSpPr>
        <p:spPr>
          <a:xfrm>
            <a:off x="3007258" y="4381474"/>
            <a:ext cx="2407961" cy="358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For Medicine </a:t>
            </a:r>
            <a:endParaRPr sz="1333">
              <a:solidFill>
                <a:srgbClr val="565F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007259" y="4097953"/>
            <a:ext cx="817747" cy="369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65F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MeSH</a:t>
            </a:r>
            <a:endParaRPr b="1" sz="1800">
              <a:solidFill>
                <a:srgbClr val="565F6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007257" y="3650783"/>
            <a:ext cx="1101441" cy="5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DD0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1940</a:t>
            </a:r>
            <a:endParaRPr b="1" sz="3200">
              <a:solidFill>
                <a:srgbClr val="FDD03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2" name="Shape 232"/>
          <p:cNvGrpSpPr/>
          <p:nvPr/>
        </p:nvGrpSpPr>
        <p:grpSpPr>
          <a:xfrm>
            <a:off x="5268674" y="1551135"/>
            <a:ext cx="221644" cy="2002710"/>
            <a:chOff x="4408188" y="1151906"/>
            <a:chExt cx="166255" cy="1502228"/>
          </a:xfrm>
        </p:grpSpPr>
        <p:sp>
          <p:nvSpPr>
            <p:cNvPr id="233" name="Shape 233"/>
            <p:cNvSpPr/>
            <p:nvPr/>
          </p:nvSpPr>
          <p:spPr>
            <a:xfrm>
              <a:off x="4408188" y="2487879"/>
              <a:ext cx="166255" cy="1662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4" name="Shape 234"/>
            <p:cNvCxnSpPr/>
            <p:nvPr/>
          </p:nvCxnSpPr>
          <p:spPr>
            <a:xfrm rot="10800000">
              <a:off x="4491315" y="1151906"/>
              <a:ext cx="0" cy="1335973"/>
            </a:xfrm>
            <a:prstGeom prst="straightConnector1">
              <a:avLst/>
            </a:prstGeom>
            <a:noFill/>
            <a:ln cap="flat" cmpd="sng" w="19050">
              <a:solidFill>
                <a:schemeClr val="accent3">
                  <a:alpha val="98823"/>
                </a:schemeClr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</p:grpSp>
      <p:sp>
        <p:nvSpPr>
          <p:cNvPr id="235" name="Shape 235"/>
          <p:cNvSpPr txBox="1"/>
          <p:nvPr/>
        </p:nvSpPr>
        <p:spPr>
          <a:xfrm>
            <a:off x="5516722" y="2282029"/>
            <a:ext cx="2407961" cy="358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For Education</a:t>
            </a:r>
            <a:endParaRPr sz="1333">
              <a:solidFill>
                <a:srgbClr val="565F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5504361" y="1724994"/>
            <a:ext cx="1333846" cy="646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65F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65F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Thesaurus </a:t>
            </a:r>
            <a:endParaRPr b="1" sz="1800">
              <a:solidFill>
                <a:srgbClr val="565F6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5508283" y="1250159"/>
            <a:ext cx="1227253" cy="5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D82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1996</a:t>
            </a:r>
            <a:endParaRPr b="1" sz="3200">
              <a:solidFill>
                <a:srgbClr val="FD82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8" name="Shape 238"/>
          <p:cNvGrpSpPr/>
          <p:nvPr/>
        </p:nvGrpSpPr>
        <p:grpSpPr>
          <a:xfrm>
            <a:off x="6060463" y="3317188"/>
            <a:ext cx="221644" cy="1990506"/>
            <a:chOff x="6290604" y="2487879"/>
            <a:chExt cx="166255" cy="1493074"/>
          </a:xfrm>
        </p:grpSpPr>
        <p:sp>
          <p:nvSpPr>
            <p:cNvPr id="239" name="Shape 239"/>
            <p:cNvSpPr/>
            <p:nvPr/>
          </p:nvSpPr>
          <p:spPr>
            <a:xfrm>
              <a:off x="6290604" y="2487879"/>
              <a:ext cx="166255" cy="16625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0" name="Shape 240"/>
            <p:cNvCxnSpPr/>
            <p:nvPr/>
          </p:nvCxnSpPr>
          <p:spPr>
            <a:xfrm>
              <a:off x="6373731" y="2644980"/>
              <a:ext cx="0" cy="1335973"/>
            </a:xfrm>
            <a:prstGeom prst="straightConnector1">
              <a:avLst/>
            </a:prstGeom>
            <a:noFill/>
            <a:ln cap="flat" cmpd="sng" w="19050">
              <a:solidFill>
                <a:schemeClr val="dk2">
                  <a:alpha val="98823"/>
                </a:schemeClr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</p:grpSp>
      <p:sp>
        <p:nvSpPr>
          <p:cNvPr id="241" name="Shape 241"/>
          <p:cNvSpPr txBox="1"/>
          <p:nvPr/>
        </p:nvSpPr>
        <p:spPr>
          <a:xfrm>
            <a:off x="6282104" y="4922068"/>
            <a:ext cx="2407961" cy="625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Based on NCHRP  20-32(2)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6282106" y="4124597"/>
            <a:ext cx="1814684" cy="923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65F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Transportation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65F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65F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Thesaurus </a:t>
            </a:r>
            <a:endParaRPr b="1" sz="1800">
              <a:solidFill>
                <a:srgbClr val="565F6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6282104" y="3677427"/>
            <a:ext cx="1101441" cy="5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1997</a:t>
            </a:r>
            <a:endParaRPr b="1" sz="320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7308249" y="2112828"/>
            <a:ext cx="3657694" cy="1192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21" lvl="0" marL="28572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65F69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The Art &amp; Architecture Thesaurus (AAT)</a:t>
            </a:r>
            <a:endParaRPr/>
          </a:p>
          <a:p>
            <a:pPr indent="-285721" lvl="0" marL="28572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65F69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The Getty Thesaurus of Geographic Names (TGN)</a:t>
            </a:r>
            <a:endParaRPr/>
          </a:p>
          <a:p>
            <a:pPr indent="-285721" lvl="0" marL="28572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65F69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The Cultural Objects Name Authority (CONA)</a:t>
            </a:r>
            <a:endParaRPr/>
          </a:p>
          <a:p>
            <a:pPr indent="-285721" lvl="0" marL="28572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65F69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The Union List of Artist Names (ULAN)</a:t>
            </a:r>
            <a:endParaRPr sz="1100">
              <a:solidFill>
                <a:srgbClr val="565F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7308249" y="1751225"/>
            <a:ext cx="2412526" cy="369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65F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Getty Vocabularies </a:t>
            </a:r>
            <a:endParaRPr b="1" sz="1800">
              <a:solidFill>
                <a:srgbClr val="565F6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7308249" y="1243772"/>
            <a:ext cx="1101441" cy="5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CA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1998</a:t>
            </a:r>
            <a:endParaRPr b="1" sz="3200">
              <a:solidFill>
                <a:srgbClr val="0FCA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7" name="Shape 247"/>
          <p:cNvGrpSpPr/>
          <p:nvPr/>
        </p:nvGrpSpPr>
        <p:grpSpPr>
          <a:xfrm>
            <a:off x="6840276" y="1561867"/>
            <a:ext cx="221644" cy="2002710"/>
            <a:chOff x="643356" y="1151906"/>
            <a:chExt cx="166255" cy="1502228"/>
          </a:xfrm>
        </p:grpSpPr>
        <p:sp>
          <p:nvSpPr>
            <p:cNvPr id="248" name="Shape 248"/>
            <p:cNvSpPr/>
            <p:nvPr/>
          </p:nvSpPr>
          <p:spPr>
            <a:xfrm>
              <a:off x="643356" y="2487879"/>
              <a:ext cx="166255" cy="1662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9" name="Shape 249"/>
            <p:cNvCxnSpPr/>
            <p:nvPr/>
          </p:nvCxnSpPr>
          <p:spPr>
            <a:xfrm rot="10800000">
              <a:off x="726484" y="1151906"/>
              <a:ext cx="0" cy="1335973"/>
            </a:xfrm>
            <a:prstGeom prst="straightConnector1">
              <a:avLst/>
            </a:prstGeom>
            <a:noFill/>
            <a:ln cap="flat" cmpd="sng" w="19050">
              <a:solidFill>
                <a:schemeClr val="accent1">
                  <a:alpha val="98823"/>
                </a:schemeClr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</p:grpSp>
      <p:grpSp>
        <p:nvGrpSpPr>
          <p:cNvPr id="250" name="Shape 250"/>
          <p:cNvGrpSpPr/>
          <p:nvPr/>
        </p:nvGrpSpPr>
        <p:grpSpPr>
          <a:xfrm>
            <a:off x="8613141" y="3317188"/>
            <a:ext cx="221644" cy="1990506"/>
            <a:chOff x="2525772" y="2487879"/>
            <a:chExt cx="166255" cy="1493074"/>
          </a:xfrm>
        </p:grpSpPr>
        <p:sp>
          <p:nvSpPr>
            <p:cNvPr id="251" name="Shape 251"/>
            <p:cNvSpPr/>
            <p:nvPr/>
          </p:nvSpPr>
          <p:spPr>
            <a:xfrm>
              <a:off x="2525772" y="2487879"/>
              <a:ext cx="166255" cy="1662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2" name="Shape 252"/>
            <p:cNvCxnSpPr/>
            <p:nvPr/>
          </p:nvCxnSpPr>
          <p:spPr>
            <a:xfrm>
              <a:off x="2608900" y="2644980"/>
              <a:ext cx="0" cy="1335973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98823"/>
                </a:schemeClr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</p:grpSp>
      <p:sp>
        <p:nvSpPr>
          <p:cNvPr id="253" name="Shape 253"/>
          <p:cNvSpPr txBox="1"/>
          <p:nvPr/>
        </p:nvSpPr>
        <p:spPr>
          <a:xfrm>
            <a:off x="8834783" y="4408118"/>
            <a:ext cx="2407961" cy="358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33">
              <a:solidFill>
                <a:srgbClr val="565F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834784" y="4124597"/>
            <a:ext cx="2414130" cy="369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65F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COAR Vocabularies</a:t>
            </a:r>
            <a:endParaRPr b="1" sz="1800">
              <a:solidFill>
                <a:srgbClr val="565F6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8834148" y="3697896"/>
            <a:ext cx="1101441" cy="5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DD0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</a:t>
            </a:r>
            <a:endParaRPr b="1" sz="3200">
              <a:solidFill>
                <a:srgbClr val="FDD03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8780166" y="4408118"/>
            <a:ext cx="3411835" cy="972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21" lvl="0" marL="28572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65F69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Resource type to identify the genre of a research resource: October 2016</a:t>
            </a:r>
            <a:endParaRPr/>
          </a:p>
          <a:p>
            <a:pPr indent="-285721" lvl="0" marL="28572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65F69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565F69"/>
                </a:solidFill>
                <a:latin typeface="Arial"/>
                <a:ea typeface="Arial"/>
                <a:cs typeface="Arial"/>
                <a:sym typeface="Arial"/>
              </a:rPr>
              <a:t>Access mode to declare the degree of 'openness 'of a resource (draft): May 2017</a:t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266956" y="5851687"/>
            <a:ext cx="52374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Increasing update frequency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More detailed on subject classification</a:t>
            </a:r>
            <a:endParaRPr i="1" sz="22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82385" y="232756"/>
            <a:ext cx="2078182" cy="1452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Shape 259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60" name="Shape 260"/>
          <p:cNvSpPr txBox="1"/>
          <p:nvPr/>
        </p:nvSpPr>
        <p:spPr>
          <a:xfrm>
            <a:off x="10670931" y="8792"/>
            <a:ext cx="1521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23208" l="194" r="115" t="7974"/>
          <a:stretch/>
        </p:blipFill>
        <p:spPr>
          <a:xfrm>
            <a:off x="0" y="-3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0" y="0"/>
            <a:ext cx="12192000" cy="58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>
            <p:ph idx="4294967295" type="title"/>
          </p:nvPr>
        </p:nvSpPr>
        <p:spPr>
          <a:xfrm>
            <a:off x="154341" y="304800"/>
            <a:ext cx="9907254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challenges we meet on the subjects of metadata?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846942" y="1533824"/>
            <a:ext cx="6639186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The continuous growing number of Chinese materials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840303" y="2927806"/>
            <a:ext cx="8455580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The difficulties of language barriers for searching Chinese resources  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846942" y="4310957"/>
            <a:ext cx="5034387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The rapid changes on academic studies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3093720" y="2076983"/>
            <a:ext cx="539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How fast we could manage those metadata?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3093720" y="3506422"/>
            <a:ext cx="60502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How easy we could swing between different languages?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3093720" y="4869017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How possible we could learn brand new academic knowledge continually?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Shape 274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23208" l="194" r="115" t="7974"/>
          <a:stretch/>
        </p:blipFill>
        <p:spPr>
          <a:xfrm>
            <a:off x="0" y="-3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0" y="990601"/>
            <a:ext cx="12192000" cy="58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>
            <p:ph idx="4294967295" type="title"/>
          </p:nvPr>
        </p:nvSpPr>
        <p:spPr>
          <a:xfrm>
            <a:off x="154341" y="1411410"/>
            <a:ext cx="86688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Ideas For Us</a:t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1838150" y="2981174"/>
            <a:ext cx="2155394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Segmentation</a:t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831511" y="3887035"/>
            <a:ext cx="3657600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Words / phrases discovery 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838150" y="4927606"/>
            <a:ext cx="1945400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Build lexicon</a:t>
            </a:r>
            <a:endParaRPr/>
          </a:p>
        </p:txBody>
      </p:sp>
      <p:cxnSp>
        <p:nvCxnSpPr>
          <p:cNvPr id="285" name="Shape 285"/>
          <p:cNvCxnSpPr/>
          <p:nvPr/>
        </p:nvCxnSpPr>
        <p:spPr>
          <a:xfrm>
            <a:off x="154341" y="1990569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1788517" y="1321717"/>
            <a:ext cx="3973391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500"/>
              <a:buFont typeface="Arial"/>
              <a:buChar char="●"/>
            </a:pPr>
            <a:r>
              <a:rPr lang="en-US" sz="200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Word Dictionary Model (WDM)</a:t>
            </a:r>
            <a:endParaRPr sz="200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154341" y="477884"/>
            <a:ext cx="8668850" cy="44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Segmentation 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1788517" y="6309431"/>
            <a:ext cx="8877583" cy="276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Olivier, D. C. (1968). 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Stochastic grammars and language acquisition mechanisms: a thesis.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Harvard University.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Shape 293"/>
          <p:cNvCxnSpPr/>
          <p:nvPr/>
        </p:nvCxnSpPr>
        <p:spPr>
          <a:xfrm>
            <a:off x="154341" y="924921"/>
            <a:ext cx="3145812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grpSp>
        <p:nvGrpSpPr>
          <p:cNvPr id="294" name="Shape 294"/>
          <p:cNvGrpSpPr/>
          <p:nvPr/>
        </p:nvGrpSpPr>
        <p:grpSpPr>
          <a:xfrm>
            <a:off x="1075377" y="1962094"/>
            <a:ext cx="9373060" cy="3310163"/>
            <a:chOff x="0" y="1414084"/>
            <a:chExt cx="9373060" cy="3310163"/>
          </a:xfrm>
        </p:grpSpPr>
        <p:sp>
          <p:nvSpPr>
            <p:cNvPr id="295" name="Shape 295"/>
            <p:cNvSpPr/>
            <p:nvPr/>
          </p:nvSpPr>
          <p:spPr>
            <a:xfrm rot="5400000">
              <a:off x="238" y="1413846"/>
              <a:ext cx="3097320" cy="3097796"/>
            </a:xfrm>
            <a:prstGeom prst="blockArc">
              <a:avLst>
                <a:gd fmla="val 13500000" name="adj1"/>
                <a:gd fmla="val 18900000" name="adj2"/>
                <a:gd fmla="val 4960" name="adj3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 rot="-5400000">
              <a:off x="3188016" y="1413846"/>
              <a:ext cx="3097320" cy="3097796"/>
            </a:xfrm>
            <a:prstGeom prst="blockArc">
              <a:avLst>
                <a:gd fmla="val 13500000" name="adj1"/>
                <a:gd fmla="val 18900000" name="adj2"/>
                <a:gd fmla="val 4960" name="adj3"/>
              </a:avLst>
            </a:prstGeom>
            <a:solidFill>
              <a:srgbClr val="B97676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3554265" y="4104585"/>
              <a:ext cx="2351701" cy="619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3554265" y="4104585"/>
              <a:ext cx="2351701" cy="619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Machine grabbing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 rot="5400000">
              <a:off x="3088661" y="1413846"/>
              <a:ext cx="3097320" cy="3097796"/>
            </a:xfrm>
            <a:prstGeom prst="blockArc">
              <a:avLst>
                <a:gd fmla="val 13500000" name="adj1"/>
                <a:gd fmla="val 18900000" name="adj2"/>
                <a:gd fmla="val 4960" name="adj3"/>
              </a:avLst>
            </a:prstGeom>
            <a:solidFill>
              <a:srgbClr val="D83E3E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 rot="-5400000">
              <a:off x="6275503" y="1413846"/>
              <a:ext cx="3097320" cy="3097796"/>
            </a:xfrm>
            <a:prstGeom prst="blockArc">
              <a:avLst>
                <a:gd fmla="val 13500000" name="adj1"/>
                <a:gd fmla="val 18900000" name="adj2"/>
                <a:gd fmla="val 4960" name="adj3"/>
              </a:avLst>
            </a:prstGeom>
            <a:solidFill>
              <a:srgbClr val="FE0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6415860" y="4104585"/>
              <a:ext cx="2351701" cy="619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x="6415860" y="4104585"/>
              <a:ext cx="2351701" cy="619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Matching with a prior dictionary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584909" y="2326536"/>
              <a:ext cx="1419119" cy="1419119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6783075" y="2493881"/>
              <a:ext cx="818230" cy="1084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ranking list of words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7607698" y="2326536"/>
              <a:ext cx="1419119" cy="1419119"/>
            </a:xfrm>
            <a:prstGeom prst="ellipse">
              <a:avLst/>
            </a:prstGeom>
            <a:solidFill>
              <a:srgbClr val="AC9191">
                <a:alpha val="49803"/>
              </a:srgb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8010421" y="2493881"/>
              <a:ext cx="818230" cy="1084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prior dictionary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893413" y="1884277"/>
              <a:ext cx="981413" cy="981436"/>
            </a:xfrm>
            <a:prstGeom prst="ellipse">
              <a:avLst/>
            </a:prstGeom>
            <a:solidFill>
              <a:srgbClr val="B67D7D">
                <a:alpha val="49803"/>
              </a:srgb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1037138" y="2028005"/>
              <a:ext cx="693963" cy="693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sentences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531452" y="2704801"/>
              <a:ext cx="482077" cy="481885"/>
            </a:xfrm>
            <a:prstGeom prst="ellipse">
              <a:avLst/>
            </a:prstGeom>
            <a:solidFill>
              <a:srgbClr val="C16767">
                <a:alpha val="49803"/>
              </a:srgb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955365" y="2077329"/>
              <a:ext cx="280502" cy="280319"/>
            </a:xfrm>
            <a:prstGeom prst="ellipse">
              <a:avLst/>
            </a:prstGeom>
            <a:solidFill>
              <a:srgbClr val="CE4F4F">
                <a:alpha val="49803"/>
              </a:srgb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851125" y="2470457"/>
              <a:ext cx="981413" cy="981436"/>
            </a:xfrm>
            <a:prstGeom prst="ellipse">
              <a:avLst/>
            </a:prstGeom>
            <a:solidFill>
              <a:srgbClr val="DD3636">
                <a:alpha val="49803"/>
              </a:srgb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1994850" y="2614185"/>
              <a:ext cx="693963" cy="693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sentences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1953754" y="3511916"/>
              <a:ext cx="280502" cy="280319"/>
            </a:xfrm>
            <a:prstGeom prst="ellipse">
              <a:avLst/>
            </a:prstGeom>
            <a:solidFill>
              <a:srgbClr val="ED1B1B">
                <a:alpha val="49803"/>
              </a:srgb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910901" y="3031308"/>
              <a:ext cx="981413" cy="981436"/>
            </a:xfrm>
            <a:prstGeom prst="ellipse">
              <a:avLst/>
            </a:prstGeom>
            <a:solidFill>
              <a:srgbClr val="FE0000">
                <a:alpha val="49803"/>
              </a:srgb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1054626" y="3175036"/>
              <a:ext cx="693963" cy="693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sentences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3768819" y="2111785"/>
              <a:ext cx="1809000" cy="1808673"/>
            </a:xfrm>
            <a:prstGeom prst="ellipse">
              <a:avLst/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4033741" y="2376659"/>
              <a:ext cx="1279156" cy="1278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Words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582067" y="4104585"/>
              <a:ext cx="2351701" cy="619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582067" y="4104585"/>
              <a:ext cx="2351701" cy="619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Machine reading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Shape 320"/>
          <p:cNvSpPr txBox="1"/>
          <p:nvPr/>
        </p:nvSpPr>
        <p:spPr>
          <a:xfrm>
            <a:off x="10448439" y="0"/>
            <a:ext cx="2086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